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5287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094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06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2988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74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804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7069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2710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1244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709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378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5F79C-48B2-45B2-A7FA-C74A3AB552A0}" type="datetimeFigureOut">
              <a:rPr lang="es-ES" smtClean="0"/>
              <a:t>06/05/2020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92FB0-B76B-42C2-B2CC-FEA0182DDCD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2952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3.m4a"/><Relationship Id="rId7" Type="http://schemas.openxmlformats.org/officeDocument/2006/relationships/image" Target="../media/image5.jpeg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54834" y="1122363"/>
            <a:ext cx="11557416" cy="2387600"/>
          </a:xfrm>
        </p:spPr>
        <p:txBody>
          <a:bodyPr/>
          <a:lstStyle/>
          <a:p>
            <a:r>
              <a:rPr lang="es-ES" b="1" dirty="0">
                <a:solidFill>
                  <a:srgbClr val="0070C0"/>
                </a:solidFill>
              </a:rPr>
              <a:t>Tecnologías de tratamiento de aguas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Grado en Ingeniería Química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C1B5108B-AF6B-417A-83BF-DF84B40031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7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3"/>
    </mc:Choice>
    <mc:Fallback xmlns="">
      <p:transition spd="slow" advTm="9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70C0"/>
                </a:solidFill>
              </a:rPr>
              <a:t>Tecnologías de tratamiento de aguas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40067"/>
          </a:xfrm>
        </p:spPr>
        <p:txBody>
          <a:bodyPr>
            <a:normAutofit lnSpcReduction="10000"/>
          </a:bodyPr>
          <a:lstStyle/>
          <a:p>
            <a:r>
              <a:rPr lang="es-ES" dirty="0"/>
              <a:t>Créditos ECTS: </a:t>
            </a:r>
            <a:r>
              <a:rPr lang="es-ES" dirty="0">
                <a:solidFill>
                  <a:srgbClr val="0070C0"/>
                </a:solidFill>
              </a:rPr>
              <a:t>4.5</a:t>
            </a:r>
          </a:p>
          <a:p>
            <a:r>
              <a:rPr lang="es-ES" dirty="0"/>
              <a:t>Periodo: </a:t>
            </a:r>
            <a:r>
              <a:rPr lang="es-ES" dirty="0">
                <a:solidFill>
                  <a:srgbClr val="0070C0"/>
                </a:solidFill>
              </a:rPr>
              <a:t>1</a:t>
            </a:r>
            <a:r>
              <a:rPr lang="es-ES" baseline="30000" dirty="0">
                <a:solidFill>
                  <a:srgbClr val="0070C0"/>
                </a:solidFill>
              </a:rPr>
              <a:t>er</a:t>
            </a:r>
            <a:r>
              <a:rPr lang="es-ES" dirty="0">
                <a:solidFill>
                  <a:srgbClr val="0070C0"/>
                </a:solidFill>
              </a:rPr>
              <a:t> cuatrimestre</a:t>
            </a:r>
          </a:p>
          <a:p>
            <a:endParaRPr lang="es-ES" dirty="0"/>
          </a:p>
          <a:p>
            <a:r>
              <a:rPr lang="es-ES" dirty="0"/>
              <a:t>Ingeniería ambiental en el GIQ</a:t>
            </a:r>
          </a:p>
          <a:p>
            <a:pPr lvl="2"/>
            <a:r>
              <a:rPr lang="es-ES" sz="2400" dirty="0"/>
              <a:t>Medioambiente y Sostenibilidad (6cr., 2</a:t>
            </a:r>
            <a:r>
              <a:rPr lang="es-ES" sz="2400" baseline="30000" dirty="0"/>
              <a:t>o</a:t>
            </a:r>
            <a:r>
              <a:rPr lang="es-ES" sz="2400" dirty="0"/>
              <a:t>)</a:t>
            </a:r>
          </a:p>
          <a:p>
            <a:pPr lvl="2"/>
            <a:r>
              <a:rPr lang="es-ES" sz="2400" dirty="0"/>
              <a:t>Ingeniería de la Contaminación </a:t>
            </a:r>
            <a:r>
              <a:rPr lang="es-ES" sz="2400"/>
              <a:t>Ambiental (6cr., 3</a:t>
            </a:r>
            <a:r>
              <a:rPr lang="es-ES" sz="2400" baseline="30000"/>
              <a:t>o</a:t>
            </a:r>
            <a:r>
              <a:rPr lang="es-ES" sz="2400" dirty="0"/>
              <a:t>)</a:t>
            </a:r>
          </a:p>
          <a:p>
            <a:pPr lvl="2"/>
            <a:r>
              <a:rPr lang="es-ES" sz="2400" dirty="0"/>
              <a:t>Tecnologías de tratamiento de aguas (4.5 </a:t>
            </a:r>
            <a:r>
              <a:rPr lang="es-ES" sz="2400" dirty="0" err="1"/>
              <a:t>cr</a:t>
            </a:r>
            <a:r>
              <a:rPr lang="es-ES" sz="2400" dirty="0"/>
              <a:t>., 4</a:t>
            </a:r>
            <a:r>
              <a:rPr lang="es-ES" sz="2400" baseline="30000" dirty="0"/>
              <a:t>o</a:t>
            </a:r>
            <a:r>
              <a:rPr lang="es-ES" sz="2400" dirty="0"/>
              <a:t>)</a:t>
            </a:r>
          </a:p>
          <a:p>
            <a:pPr marL="228600" lvl="1">
              <a:spcBef>
                <a:spcPts val="1000"/>
              </a:spcBef>
            </a:pPr>
            <a:endParaRPr lang="es-ES" sz="2800" dirty="0"/>
          </a:p>
          <a:p>
            <a:pPr marL="228600" lvl="1">
              <a:spcBef>
                <a:spcPts val="1000"/>
              </a:spcBef>
            </a:pPr>
            <a:r>
              <a:rPr lang="es-ES" sz="2800" dirty="0"/>
              <a:t>Profesores: </a:t>
            </a:r>
          </a:p>
          <a:p>
            <a:pPr marL="685800" lvl="2">
              <a:spcBef>
                <a:spcPts val="1000"/>
              </a:spcBef>
              <a:buClr>
                <a:schemeClr val="tx1"/>
              </a:buClr>
            </a:pPr>
            <a:r>
              <a:rPr lang="es-ES" sz="2400" dirty="0">
                <a:solidFill>
                  <a:srgbClr val="0070C0"/>
                </a:solidFill>
              </a:rPr>
              <a:t>Antonio Jiménez Benítez</a:t>
            </a:r>
          </a:p>
          <a:p>
            <a:pPr marL="685800" lvl="2">
              <a:spcBef>
                <a:spcPts val="1000"/>
              </a:spcBef>
              <a:buClr>
                <a:schemeClr val="tx1"/>
              </a:buClr>
            </a:pPr>
            <a:r>
              <a:rPr lang="es-ES" sz="2400" dirty="0">
                <a:solidFill>
                  <a:srgbClr val="0070C0"/>
                </a:solidFill>
              </a:rPr>
              <a:t>Vicky Ruano García</a:t>
            </a:r>
          </a:p>
          <a:p>
            <a:pPr lvl="1"/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4912401" y="5500298"/>
            <a:ext cx="3024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Grupo de investigación </a:t>
            </a:r>
            <a:r>
              <a:rPr lang="es-ES" sz="2400" b="1" dirty="0">
                <a:solidFill>
                  <a:srgbClr val="0070C0"/>
                </a:solidFill>
              </a:rPr>
              <a:t>CALAGUA</a:t>
            </a:r>
          </a:p>
          <a:p>
            <a:pPr algn="ctr"/>
            <a:r>
              <a:rPr lang="es-ES" sz="2400" dirty="0"/>
              <a:t>(UV-UPV)</a:t>
            </a:r>
          </a:p>
        </p:txBody>
      </p:sp>
      <p:sp>
        <p:nvSpPr>
          <p:cNvPr id="6" name="Cerrar llave 5"/>
          <p:cNvSpPr/>
          <p:nvPr/>
        </p:nvSpPr>
        <p:spPr>
          <a:xfrm>
            <a:off x="4736892" y="5537669"/>
            <a:ext cx="89941" cy="102802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8555245" y="6171494"/>
            <a:ext cx="28841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dirty="0">
                <a:solidFill>
                  <a:srgbClr val="0070C0"/>
                </a:solidFill>
              </a:rPr>
              <a:t>https://www.aguas-residuales.es/es/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839" y="5205984"/>
            <a:ext cx="3811923" cy="990375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33AE6F86-06EC-436F-8BFA-1D8BA36BF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06"/>
    </mc:Choice>
    <mc:Fallback xmlns="">
      <p:transition spd="slow" advTm="141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70C0"/>
                </a:solidFill>
              </a:rPr>
              <a:t>Tecnologías de tratamiento de aguas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6"/>
          </a:xfrm>
        </p:spPr>
        <p:txBody>
          <a:bodyPr>
            <a:normAutofit/>
          </a:bodyPr>
          <a:lstStyle/>
          <a:p>
            <a:r>
              <a:rPr lang="es-ES" dirty="0"/>
              <a:t>Diseño de instalaciones para el tratamiento de aguas y fangos</a:t>
            </a:r>
          </a:p>
          <a:p>
            <a:pPr lvl="1">
              <a:buClr>
                <a:schemeClr val="tx1"/>
              </a:buClr>
            </a:pPr>
            <a:r>
              <a:rPr lang="es-ES" b="1" dirty="0">
                <a:solidFill>
                  <a:srgbClr val="0070C0"/>
                </a:solidFill>
              </a:rPr>
              <a:t>ETAP		        </a:t>
            </a:r>
            <a:r>
              <a:rPr lang="es-ES" dirty="0"/>
              <a:t> y          </a:t>
            </a:r>
            <a:r>
              <a:rPr lang="es-ES" b="1" dirty="0">
                <a:solidFill>
                  <a:srgbClr val="0070C0"/>
                </a:solidFill>
              </a:rPr>
              <a:t>EDAR</a:t>
            </a:r>
          </a:p>
          <a:p>
            <a:pPr lvl="1">
              <a:buClr>
                <a:schemeClr val="tx1"/>
              </a:buClr>
            </a:pPr>
            <a:endParaRPr lang="es-ES" b="1" dirty="0">
              <a:solidFill>
                <a:srgbClr val="0070C0"/>
              </a:solidFill>
            </a:endParaRPr>
          </a:p>
          <a:p>
            <a:pPr lvl="1">
              <a:buClr>
                <a:schemeClr val="tx1"/>
              </a:buClr>
            </a:pPr>
            <a:endParaRPr lang="es-ES" b="1" dirty="0">
              <a:solidFill>
                <a:srgbClr val="0070C0"/>
              </a:solidFill>
            </a:endParaRPr>
          </a:p>
          <a:p>
            <a:pPr lvl="1">
              <a:buClr>
                <a:schemeClr val="tx1"/>
              </a:buClr>
            </a:pPr>
            <a:endParaRPr lang="es-ES" b="1" dirty="0">
              <a:solidFill>
                <a:srgbClr val="0070C0"/>
              </a:solidFill>
            </a:endParaRPr>
          </a:p>
          <a:p>
            <a:pPr lvl="1">
              <a:buClr>
                <a:schemeClr val="tx1"/>
              </a:buClr>
            </a:pPr>
            <a:endParaRPr lang="es-ES" b="1" dirty="0">
              <a:solidFill>
                <a:srgbClr val="0070C0"/>
              </a:solidFill>
            </a:endParaRPr>
          </a:p>
          <a:p>
            <a:pPr lvl="1">
              <a:buClr>
                <a:schemeClr val="tx1"/>
              </a:buClr>
            </a:pPr>
            <a:endParaRPr lang="es-ES" b="1" dirty="0">
              <a:solidFill>
                <a:srgbClr val="0070C0"/>
              </a:solidFill>
            </a:endParaRPr>
          </a:p>
          <a:p>
            <a:pPr marL="457200" lvl="1" indent="0">
              <a:buClr>
                <a:schemeClr val="tx1"/>
              </a:buClr>
              <a:buNone/>
            </a:pPr>
            <a:endParaRPr lang="es-ES" b="1" dirty="0">
              <a:solidFill>
                <a:srgbClr val="0070C0"/>
              </a:solidFill>
            </a:endParaRPr>
          </a:p>
          <a:p>
            <a:pPr marL="457200" lvl="1" indent="0">
              <a:buClr>
                <a:schemeClr val="tx1"/>
              </a:buClr>
              <a:buNone/>
            </a:pPr>
            <a:endParaRPr lang="es-ES" b="1" dirty="0">
              <a:solidFill>
                <a:srgbClr val="0070C0"/>
              </a:solidFill>
            </a:endParaRPr>
          </a:p>
          <a:p>
            <a:pPr lvl="1">
              <a:buClr>
                <a:schemeClr val="tx1"/>
              </a:buClr>
            </a:pPr>
            <a:r>
              <a:rPr lang="es-ES" b="1" dirty="0"/>
              <a:t>Economía circular </a:t>
            </a:r>
            <a:r>
              <a:rPr lang="es-ES" b="1" dirty="0">
                <a:solidFill>
                  <a:srgbClr val="0070C0"/>
                </a:solidFill>
              </a:rPr>
              <a:t>EDAR </a:t>
            </a:r>
            <a:r>
              <a:rPr lang="es-ES" b="1" dirty="0">
                <a:sym typeface="Wingdings" panose="05000000000000000000" pitchFamily="2" charset="2"/>
              </a:rPr>
              <a:t></a:t>
            </a:r>
            <a:r>
              <a:rPr lang="es-ES" b="1" dirty="0">
                <a:solidFill>
                  <a:srgbClr val="0070C0"/>
                </a:solidFill>
                <a:sym typeface="Wingdings" panose="05000000000000000000" pitchFamily="2" charset="2"/>
              </a:rPr>
              <a:t> PRR</a:t>
            </a:r>
          </a:p>
          <a:p>
            <a:pPr lvl="1">
              <a:buClr>
                <a:schemeClr val="tx1"/>
              </a:buClr>
            </a:pPr>
            <a:r>
              <a:rPr lang="es-ES" b="1" dirty="0">
                <a:solidFill>
                  <a:srgbClr val="0070C0"/>
                </a:solidFill>
                <a:sym typeface="Wingdings" panose="05000000000000000000" pitchFamily="2" charset="2"/>
              </a:rPr>
              <a:t>Objetivos desarrollo sostenible</a:t>
            </a:r>
            <a:endParaRPr lang="es-ES" b="1" dirty="0">
              <a:solidFill>
                <a:srgbClr val="0070C0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56" t="27539" r="14844" b="15429"/>
          <a:stretch/>
        </p:blipFill>
        <p:spPr bwMode="auto">
          <a:xfrm>
            <a:off x="1296208" y="2658533"/>
            <a:ext cx="2976643" cy="1940133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DARCarraixe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6382" y="2677157"/>
            <a:ext cx="2709961" cy="1940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2" descr="http://www.sampol.com/wp-content/uploads/2017/11/Econom%C3%ADa-Circular-600x600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2" b="8440"/>
          <a:stretch/>
        </p:blipFill>
        <p:spPr bwMode="auto">
          <a:xfrm>
            <a:off x="7751509" y="3683340"/>
            <a:ext cx="3585330" cy="30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6251130" y="5185015"/>
            <a:ext cx="2172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Agua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Nutrientes (N y 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CH</a:t>
            </a:r>
            <a:r>
              <a:rPr lang="es-ES" baseline="-25000" dirty="0"/>
              <a:t>4</a:t>
            </a:r>
            <a:r>
              <a:rPr lang="es-ES" dirty="0"/>
              <a:t> (energía)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Compost</a:t>
            </a:r>
          </a:p>
        </p:txBody>
      </p:sp>
      <p:cxnSp>
        <p:nvCxnSpPr>
          <p:cNvPr id="13" name="Conector recto de flecha 12"/>
          <p:cNvCxnSpPr/>
          <p:nvPr/>
        </p:nvCxnSpPr>
        <p:spPr>
          <a:xfrm flipV="1">
            <a:off x="5572704" y="5322751"/>
            <a:ext cx="678426" cy="2949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>
            <a:off x="5572704" y="5611559"/>
            <a:ext cx="639096" cy="6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/>
          <p:nvPr/>
        </p:nvCxnSpPr>
        <p:spPr>
          <a:xfrm>
            <a:off x="5572704" y="5611559"/>
            <a:ext cx="639096" cy="2611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>
            <a:off x="5572704" y="5611559"/>
            <a:ext cx="639096" cy="5223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275" y="4206590"/>
            <a:ext cx="4367455" cy="2458715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1073CFA-1A3A-4878-9847-E23AFDDE21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223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871"/>
    </mc:Choice>
    <mc:Fallback xmlns="">
      <p:transition spd="slow" advTm="154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5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70C0"/>
                </a:solidFill>
              </a:rPr>
              <a:t>Tecnologías de tratamiento de aguas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2422" y="1825624"/>
            <a:ext cx="8155898" cy="4740067"/>
          </a:xfrm>
        </p:spPr>
        <p:txBody>
          <a:bodyPr>
            <a:normAutofit/>
          </a:bodyPr>
          <a:lstStyle/>
          <a:p>
            <a:r>
              <a:rPr lang="es-ES" dirty="0"/>
              <a:t>Evaluación continua + evaluación final</a:t>
            </a:r>
          </a:p>
          <a:p>
            <a:pPr lvl="1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Trabajo diseño – </a:t>
            </a:r>
            <a:r>
              <a:rPr lang="es-ES" b="1" dirty="0">
                <a:solidFill>
                  <a:srgbClr val="0070C0"/>
                </a:solidFill>
              </a:rPr>
              <a:t>45%</a:t>
            </a:r>
            <a:r>
              <a:rPr lang="es-ES" dirty="0">
                <a:solidFill>
                  <a:srgbClr val="0070C0"/>
                </a:solidFill>
              </a:rPr>
              <a:t> - </a:t>
            </a:r>
            <a:r>
              <a:rPr lang="es-ES" dirty="0"/>
              <a:t>(5/10)</a:t>
            </a:r>
          </a:p>
          <a:p>
            <a:pPr lvl="1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Ex. Final – </a:t>
            </a:r>
            <a:r>
              <a:rPr lang="es-ES" b="1" dirty="0">
                <a:solidFill>
                  <a:srgbClr val="0070C0"/>
                </a:solidFill>
              </a:rPr>
              <a:t>35%</a:t>
            </a:r>
            <a:r>
              <a:rPr lang="es-ES" dirty="0">
                <a:solidFill>
                  <a:srgbClr val="0070C0"/>
                </a:solidFill>
              </a:rPr>
              <a:t> - </a:t>
            </a:r>
            <a:r>
              <a:rPr lang="es-ES" dirty="0"/>
              <a:t>(5/10)</a:t>
            </a:r>
          </a:p>
          <a:p>
            <a:pPr lvl="1">
              <a:buClr>
                <a:schemeClr val="tx1"/>
              </a:buClr>
            </a:pPr>
            <a:r>
              <a:rPr lang="es-ES" dirty="0" err="1">
                <a:solidFill>
                  <a:srgbClr val="0070C0"/>
                </a:solidFill>
              </a:rPr>
              <a:t>Eval</a:t>
            </a:r>
            <a:r>
              <a:rPr lang="es-ES" dirty="0">
                <a:solidFill>
                  <a:srgbClr val="0070C0"/>
                </a:solidFill>
              </a:rPr>
              <a:t>. Continua</a:t>
            </a:r>
          </a:p>
          <a:p>
            <a:pPr lvl="2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Entregas problemas – </a:t>
            </a:r>
            <a:r>
              <a:rPr lang="es-ES" b="1" dirty="0">
                <a:solidFill>
                  <a:srgbClr val="0070C0"/>
                </a:solidFill>
              </a:rPr>
              <a:t>20%</a:t>
            </a:r>
          </a:p>
          <a:p>
            <a:endParaRPr lang="es-ES" dirty="0"/>
          </a:p>
          <a:p>
            <a:r>
              <a:rPr lang="es-ES" dirty="0"/>
              <a:t>Evaluación final</a:t>
            </a:r>
          </a:p>
          <a:p>
            <a:pPr lvl="1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Trabajo diseño – </a:t>
            </a:r>
            <a:r>
              <a:rPr lang="es-ES" b="1" dirty="0">
                <a:solidFill>
                  <a:srgbClr val="0070C0"/>
                </a:solidFill>
              </a:rPr>
              <a:t>50%</a:t>
            </a:r>
            <a:r>
              <a:rPr lang="es-ES" dirty="0">
                <a:solidFill>
                  <a:srgbClr val="0070C0"/>
                </a:solidFill>
              </a:rPr>
              <a:t> - </a:t>
            </a:r>
            <a:r>
              <a:rPr lang="es-ES" dirty="0"/>
              <a:t>(5/10)</a:t>
            </a:r>
          </a:p>
          <a:p>
            <a:pPr lvl="1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Ex. Final – </a:t>
            </a:r>
            <a:r>
              <a:rPr lang="es-ES" b="1" dirty="0">
                <a:solidFill>
                  <a:srgbClr val="0070C0"/>
                </a:solidFill>
              </a:rPr>
              <a:t>45%</a:t>
            </a:r>
            <a:r>
              <a:rPr lang="es-ES" dirty="0">
                <a:solidFill>
                  <a:srgbClr val="0070C0"/>
                </a:solidFill>
              </a:rPr>
              <a:t> - </a:t>
            </a:r>
            <a:r>
              <a:rPr lang="es-ES" dirty="0"/>
              <a:t>(5/10)</a:t>
            </a:r>
          </a:p>
          <a:p>
            <a:pPr lvl="1">
              <a:buClr>
                <a:schemeClr val="tx1"/>
              </a:buClr>
            </a:pPr>
            <a:r>
              <a:rPr lang="es-ES" dirty="0">
                <a:solidFill>
                  <a:srgbClr val="0070C0"/>
                </a:solidFill>
              </a:rPr>
              <a:t>Entregas problemas – </a:t>
            </a:r>
            <a:r>
              <a:rPr lang="es-ES" b="1" dirty="0">
                <a:solidFill>
                  <a:srgbClr val="0070C0"/>
                </a:solidFill>
              </a:rPr>
              <a:t>5%</a:t>
            </a:r>
          </a:p>
          <a:p>
            <a:pPr lvl="1"/>
            <a:endParaRPr lang="es-ES" dirty="0">
              <a:solidFill>
                <a:srgbClr val="0070C0"/>
              </a:solidFill>
            </a:endParaRPr>
          </a:p>
          <a:p>
            <a:endParaRPr lang="es-ES" dirty="0"/>
          </a:p>
          <a:p>
            <a:pPr lvl="1"/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8154648" y="2822881"/>
            <a:ext cx="1203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5/10</a:t>
            </a:r>
          </a:p>
        </p:txBody>
      </p:sp>
      <p:sp>
        <p:nvSpPr>
          <p:cNvPr id="6" name="Cerrar llave 5"/>
          <p:cNvSpPr/>
          <p:nvPr/>
        </p:nvSpPr>
        <p:spPr>
          <a:xfrm>
            <a:off x="7959777" y="1940030"/>
            <a:ext cx="194871" cy="222736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Cerrar llave 9"/>
          <p:cNvSpPr/>
          <p:nvPr/>
        </p:nvSpPr>
        <p:spPr>
          <a:xfrm>
            <a:off x="7959777" y="4795657"/>
            <a:ext cx="194871" cy="109966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CuadroTexto 10"/>
          <p:cNvSpPr txBox="1"/>
          <p:nvPr/>
        </p:nvSpPr>
        <p:spPr>
          <a:xfrm>
            <a:off x="8154648" y="5059950"/>
            <a:ext cx="1203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/>
              <a:t>5/10</a:t>
            </a:r>
          </a:p>
        </p:txBody>
      </p:sp>
      <p:sp>
        <p:nvSpPr>
          <p:cNvPr id="5" name="Elipse 4"/>
          <p:cNvSpPr/>
          <p:nvPr/>
        </p:nvSpPr>
        <p:spPr>
          <a:xfrm>
            <a:off x="1394084" y="1620542"/>
            <a:ext cx="833935" cy="833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800" b="1" dirty="0"/>
              <a:t>A</a:t>
            </a:r>
          </a:p>
        </p:txBody>
      </p:sp>
      <p:sp>
        <p:nvSpPr>
          <p:cNvPr id="12" name="Elipse 11"/>
          <p:cNvSpPr/>
          <p:nvPr/>
        </p:nvSpPr>
        <p:spPr>
          <a:xfrm>
            <a:off x="1394083" y="4547535"/>
            <a:ext cx="833935" cy="8339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800" b="1" dirty="0"/>
              <a:t>B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8E86CD5-7902-4656-87CE-EF0FA4F308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4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718"/>
    </mc:Choice>
    <mc:Fallback xmlns="">
      <p:transition spd="slow" advTm="142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0.3|67.2|1.5|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189</Words>
  <Application>Microsoft Office PowerPoint</Application>
  <PresentationFormat>Panorámica</PresentationFormat>
  <Paragraphs>49</Paragraphs>
  <Slides>4</Slides>
  <Notes>0</Notes>
  <HiddenSlides>0</HiddenSlides>
  <MMClips>4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Tema de Office</vt:lpstr>
      <vt:lpstr>Tecnologías de tratamiento de aguas</vt:lpstr>
      <vt:lpstr>Tecnologías de tratamiento de aguas</vt:lpstr>
      <vt:lpstr>Tecnologías de tratamiento de aguas</vt:lpstr>
      <vt:lpstr>Tecnologías de tratamiento de aguas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Tecnologías de tratamiento de aguas</dc:title>
  <dc:creator>Luis</dc:creator>
  <cp:lastModifiedBy>vicky</cp:lastModifiedBy>
  <cp:revision>20</cp:revision>
  <dcterms:created xsi:type="dcterms:W3CDTF">2019-05-13T15:48:41Z</dcterms:created>
  <dcterms:modified xsi:type="dcterms:W3CDTF">2020-05-06T16:05:56Z</dcterms:modified>
</cp:coreProperties>
</file>